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3"/>
  </p:notesMasterIdLst>
  <p:sldIdLst>
    <p:sldId id="331" r:id="rId2"/>
    <p:sldId id="332" r:id="rId3"/>
    <p:sldId id="263" r:id="rId4"/>
    <p:sldId id="260" r:id="rId5"/>
    <p:sldId id="328" r:id="rId6"/>
    <p:sldId id="351" r:id="rId7"/>
    <p:sldId id="352" r:id="rId8"/>
    <p:sldId id="337" r:id="rId9"/>
    <p:sldId id="339" r:id="rId10"/>
    <p:sldId id="338" r:id="rId11"/>
    <p:sldId id="345" r:id="rId12"/>
    <p:sldId id="355" r:id="rId13"/>
    <p:sldId id="343" r:id="rId14"/>
    <p:sldId id="344" r:id="rId15"/>
    <p:sldId id="346" r:id="rId16"/>
    <p:sldId id="358" r:id="rId17"/>
    <p:sldId id="347" r:id="rId18"/>
    <p:sldId id="356" r:id="rId19"/>
    <p:sldId id="359" r:id="rId20"/>
    <p:sldId id="357" r:id="rId21"/>
    <p:sldId id="33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>
      <p:cViewPr varScale="1">
        <p:scale>
          <a:sx n="86" d="100"/>
          <a:sy n="86" d="100"/>
        </p:scale>
        <p:origin x="24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22F5F-6F87-4427-BA4E-50A83417B7EC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0D3A8-3B19-467F-AD40-A94DFD0879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61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0D3A8-3B19-467F-AD40-A94DFD08795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613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3C207-F957-4E46-A12A-D49109F64D4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34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0D3A8-3B19-467F-AD40-A94DFD08795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866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5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C3-C25E-406B-BC23-58EDD837F44D}" type="datetime1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24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E8B9D-420F-4390-9868-3537955DC857}" type="datetime1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8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E948E-95D4-4287-B4BE-ED62FD27F38E}" type="datetime1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8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99FB0-C932-4600-9213-AA5755E7894E}" type="datetime1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8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1"/>
            <a:ext cx="7886700" cy="2852737"/>
          </a:xfrm>
        </p:spPr>
        <p:txBody>
          <a:bodyPr anchor="b"/>
          <a:lstStyle>
            <a:lvl1pPr>
              <a:defRPr sz="55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2215">
                <a:solidFill>
                  <a:schemeClr val="tx1"/>
                </a:solidFill>
              </a:defRPr>
            </a:lvl1pPr>
            <a:lvl2pPr marL="422041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90BC-BAEE-4357-BAD9-064BF9BF3F28}" type="datetime1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342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E789-A3E8-43AF-9750-8E11DD3D0AD7}" type="datetime1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7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69D2-69D6-456D-BFA2-A942D0827392}" type="datetime1">
              <a:rPr lang="en-US" smtClean="0"/>
              <a:t>10/19/2023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91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7D08-136B-440A-9CCC-A1711C1D85D8}" type="datetime1">
              <a:rPr lang="en-US" smtClean="0"/>
              <a:t>10/19/2023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73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F2E5-D3FE-4267-8374-9385D4C4D8B5}" type="datetime1">
              <a:rPr lang="en-US" smtClean="0"/>
              <a:t>10/19/2023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0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538-7135-497C-A901-726E48614E80}" type="datetime1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13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DD61-D8E2-4FFC-AB21-89CBA0D167DA}" type="datetime1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0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603E0-C8EF-48A6-AE8A-FCD1B7938C1C}" type="datetime1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93659-E3DB-4355-B051-364D348A4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2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t>1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66446" y="4819989"/>
            <a:ext cx="7211108" cy="516117"/>
          </a:xfrm>
          <a:prstGeom prst="rect">
            <a:avLst/>
          </a:prstGeom>
          <a:noFill/>
        </p:spPr>
        <p:txBody>
          <a:bodyPr wrap="square" lIns="84406" tIns="42203" rIns="84406" bIns="42203">
            <a:spAutoFit/>
          </a:bodyPr>
          <a:lstStyle/>
          <a:p>
            <a:pPr algn="ctr"/>
            <a:r>
              <a:rPr lang="si-LK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කෑගල්ල  දිස්ත්‍රික් </a:t>
            </a:r>
            <a:r>
              <a:rPr lang="si-LK" sz="2800" b="1" dirty="0">
                <a:solidFill>
                  <a:srgbClr val="C00000"/>
                </a:solidFill>
              </a:rPr>
              <a:t>කාර්යාලය</a:t>
            </a:r>
            <a:endParaRPr lang="en-US" sz="28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599444"/>
            <a:ext cx="9144000" cy="9947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i-LK" sz="2800" dirty="0">
                <a:solidFill>
                  <a:srgbClr val="C00000"/>
                </a:solidFill>
              </a:rPr>
              <a:t>බණ්ඩාරනායක මාවත</a:t>
            </a:r>
            <a:r>
              <a:rPr lang="en-US" sz="2800" dirty="0">
                <a:solidFill>
                  <a:srgbClr val="C00000"/>
                </a:solidFill>
              </a:rPr>
              <a:t>,</a:t>
            </a:r>
            <a:r>
              <a:rPr lang="si-LK" sz="2800" dirty="0">
                <a:solidFill>
                  <a:srgbClr val="C00000"/>
                </a:solidFill>
              </a:rPr>
              <a:t>බල්ලපාන</a:t>
            </a:r>
            <a:r>
              <a:rPr lang="en-US" sz="2800" dirty="0">
                <a:solidFill>
                  <a:srgbClr val="C00000"/>
                </a:solidFill>
              </a:rPr>
              <a:t>,</a:t>
            </a:r>
            <a:r>
              <a:rPr lang="si-LK" sz="2800" dirty="0">
                <a:solidFill>
                  <a:srgbClr val="C00000"/>
                </a:solidFill>
              </a:rPr>
              <a:t>ගලිගමුව</a:t>
            </a:r>
            <a:endParaRPr lang="en-US" sz="2800" dirty="0">
              <a:solidFill>
                <a:srgbClr val="C00000"/>
              </a:solidFill>
            </a:endParaRPr>
          </a:p>
          <a:p>
            <a:pPr algn="ctr"/>
            <a:r>
              <a:rPr lang="en-US" sz="2800" dirty="0">
                <a:solidFill>
                  <a:srgbClr val="C00000"/>
                </a:solidFill>
              </a:rPr>
              <a:t>035-2284931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1981200"/>
            <a:ext cx="9144000" cy="2575451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sz="3200" b="1" dirty="0">
                <a:solidFill>
                  <a:schemeClr val="bg1"/>
                </a:solidFill>
              </a:rPr>
              <a:t> ජාතික වෘත්තිය සුදුසුකම් සහතික ලබා දීමේ වැඩසටහන </a:t>
            </a:r>
          </a:p>
          <a:p>
            <a:pPr algn="ctr"/>
            <a:r>
              <a:rPr lang="si-LK" sz="3200" b="1" dirty="0" smtClean="0">
                <a:solidFill>
                  <a:schemeClr val="bg1"/>
                </a:solidFill>
              </a:rPr>
              <a:t>NVQ </a:t>
            </a:r>
            <a:r>
              <a:rPr lang="si-LK" sz="3200" b="1" dirty="0">
                <a:solidFill>
                  <a:schemeClr val="bg1"/>
                </a:solidFill>
              </a:rPr>
              <a:t>03 සහ 04 මට්ටම 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-457246"/>
            <a:ext cx="6553200" cy="2642020"/>
          </a:xfrm>
          <a:noFill/>
        </p:spPr>
        <p:txBody>
          <a:bodyPr wrap="square" lIns="84406" tIns="42203" rIns="84406" bIns="42203">
            <a:spAutoFit/>
          </a:bodyPr>
          <a:lstStyle/>
          <a:p>
            <a:pPr algn="ctr" defTabSz="914400"/>
            <a:r>
              <a:rPr lang="en-GB" sz="3692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GB" sz="3692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si-LK" sz="3692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>ජාතික ආධුනිකත්ව සහ කාර්මික පුහුණු කිරීම් අධිකාරිය </a:t>
            </a:r>
            <a:r>
              <a:rPr lang="en-US" sz="3692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692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3692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skoola Pota" panose="020B0502040204020203" pitchFamily="34" charset="0"/>
                <a:ea typeface="+mn-ea"/>
                <a:cs typeface="Iskoola Pota" panose="020B0502040204020203" pitchFamily="34" charset="0"/>
              </a:rPr>
              <a:t>NAITA</a:t>
            </a:r>
            <a:r>
              <a:rPr lang="en-US" sz="3692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692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</a:br>
            <a:endParaRPr lang="en-US" sz="3692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259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1"/>
            <a:ext cx="6019800" cy="990600"/>
          </a:xfr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/>
          <a:p>
            <a:pPr algn="ctr" defTabSz="457200" fontAlgn="base"/>
            <a:r>
              <a:rPr lang="en-GB" sz="2800" b="1" dirty="0">
                <a:solidFill>
                  <a:schemeClr val="bg1"/>
                </a:solidFill>
                <a:latin typeface="Arial Black" pitchFamily="34" charset="0"/>
              </a:rPr>
              <a:t>NVQ (RPL) </a:t>
            </a:r>
            <a:r>
              <a:rPr lang="si-LK" sz="2800" b="1" dirty="0">
                <a:solidFill>
                  <a:schemeClr val="bg1"/>
                </a:solidFill>
                <a:latin typeface="Arial Black" pitchFamily="34" charset="0"/>
              </a:rPr>
              <a:t>ඇගයීම් පරීක්ෂණය සදහා ලියාපදිංචි වීමට නම් </a:t>
            </a:r>
            <a:endParaRPr lang="en-US" sz="2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9528"/>
            <a:ext cx="9144000" cy="557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81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04800"/>
            <a:ext cx="6019801" cy="762000"/>
          </a:xfr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Autofit/>
          </a:bodyPr>
          <a:lstStyle/>
          <a:p>
            <a:pPr algn="ctr" defTabSz="457200" fontAlgn="base"/>
            <a:r>
              <a:rPr lang="si-LK" sz="2800" b="1" dirty="0">
                <a:solidFill>
                  <a:schemeClr val="bg1"/>
                </a:solidFill>
                <a:latin typeface="Arial Black" pitchFamily="34" charset="0"/>
              </a:rPr>
              <a:t>NVQ (RPL) සදහා ගෙවීම් කල යුතු ආකාරය </a:t>
            </a:r>
            <a:endParaRPr lang="en-US" sz="2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4" y="1524000"/>
            <a:ext cx="895583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42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5943601" cy="990600"/>
          </a:xfr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/>
          <a:p>
            <a:pPr algn="ctr" defTabSz="457200" fontAlgn="base"/>
            <a:r>
              <a:rPr lang="en-GB" sz="2800" b="1" dirty="0">
                <a:solidFill>
                  <a:schemeClr val="bg1"/>
                </a:solidFill>
                <a:latin typeface="Arial Black" pitchFamily="34" charset="0"/>
              </a:rPr>
              <a:t>NVQ(RPL) </a:t>
            </a:r>
            <a:r>
              <a:rPr lang="si-LK" sz="2800" b="1" dirty="0">
                <a:solidFill>
                  <a:schemeClr val="bg1"/>
                </a:solidFill>
                <a:latin typeface="Arial Black" pitchFamily="34" charset="0"/>
              </a:rPr>
              <a:t>ඉල්ලුම් කිරීමට අවශ්‍ය නිවැරදිව ලේඛණ</a:t>
            </a:r>
            <a:endParaRPr lang="en-US" sz="2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905000"/>
            <a:ext cx="9144000" cy="4953000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endParaRPr lang="si-LK" sz="3200" dirty="0">
              <a:solidFill>
                <a:schemeClr val="bg1"/>
              </a:solidFill>
            </a:endParaRPr>
          </a:p>
          <a:p>
            <a:pPr marL="844082" lvl="2" indent="0" defTabSz="91440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v"/>
            </a:pPr>
            <a:endParaRPr lang="en-US" sz="3200" dirty="0">
              <a:solidFill>
                <a:schemeClr val="bg1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v"/>
            </a:pPr>
            <a:endParaRPr lang="en-US" sz="3200" dirty="0">
              <a:solidFill>
                <a:schemeClr val="bg1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v"/>
            </a:pPr>
            <a:endParaRPr lang="en-US" sz="3200" dirty="0">
              <a:solidFill>
                <a:schemeClr val="bg1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v"/>
            </a:pPr>
            <a:endParaRPr lang="en-US" sz="3200" dirty="0">
              <a:solidFill>
                <a:schemeClr val="bg1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v"/>
            </a:pPr>
            <a:endParaRPr lang="en-US" sz="3200" dirty="0">
              <a:solidFill>
                <a:schemeClr val="bg1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v"/>
            </a:pPr>
            <a:endParaRPr lang="en-US" sz="3200" dirty="0">
              <a:solidFill>
                <a:schemeClr val="bg1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v"/>
            </a:pP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319202"/>
              </p:ext>
            </p:extLst>
          </p:nvPr>
        </p:nvGraphicFramePr>
        <p:xfrm>
          <a:off x="11151" y="1381513"/>
          <a:ext cx="9144000" cy="5415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8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5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9204">
                <a:tc>
                  <a:txBody>
                    <a:bodyPr/>
                    <a:lstStyle/>
                    <a:p>
                      <a:pPr algn="ctr"/>
                      <a:r>
                        <a:rPr lang="si-LK" sz="2800" dirty="0">
                          <a:solidFill>
                            <a:schemeClr val="tx1"/>
                          </a:solidFill>
                        </a:rPr>
                        <a:t>දේශීය වෘත්තියක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i-LK" sz="2800" dirty="0">
                          <a:solidFill>
                            <a:schemeClr val="tx1"/>
                          </a:solidFill>
                        </a:rPr>
                        <a:t>විදේශීය වෘත්තියක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525"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නිසි පරිදි සම්පුර්ණ කරන ලද NVQ (RPL) අයදුම් පත්‍රය</a:t>
                      </a:r>
                      <a:endParaRPr lang="en-GB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නිසි පරිදි සම්පුර්ණ කරන ලද NVQ (RPL) අයදුම් පත්‍රය</a:t>
                      </a:r>
                      <a:endParaRPr lang="en-GB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2719">
                <a:tc>
                  <a:txBody>
                    <a:bodyPr/>
                    <a:lstStyle/>
                    <a:p>
                      <a:pPr algn="ctr"/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සහතික කරන ලද ග්‍රාම නිලධාරී සේවා සහතිකය /</a:t>
                      </a:r>
                      <a:r>
                        <a:rPr lang="si-LK" sz="2600" baseline="0" dirty="0">
                          <a:solidFill>
                            <a:schemeClr val="tx1"/>
                          </a:solidFill>
                        </a:rPr>
                        <a:t> සහතික කරන ලද </a:t>
                      </a:r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වෘත්තිය</a:t>
                      </a:r>
                      <a:r>
                        <a:rPr lang="si-LK" sz="2600" baseline="0" dirty="0">
                          <a:solidFill>
                            <a:schemeClr val="tx1"/>
                          </a:solidFill>
                        </a:rPr>
                        <a:t> සේවා සහතික (සාමවිනිසුරු විසින්)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විදේශගමන් බලපත්‍රයේ,</a:t>
                      </a:r>
                      <a:r>
                        <a:rPr lang="si-LK" sz="2600" baseline="0" dirty="0">
                          <a:solidFill>
                            <a:schemeClr val="tx1"/>
                          </a:solidFill>
                        </a:rPr>
                        <a:t> සහ </a:t>
                      </a:r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VISA හි සහතික කරන ලද ජායාපිටපත් </a:t>
                      </a:r>
                      <a:r>
                        <a:rPr lang="si-LK" sz="2600" baseline="0" dirty="0">
                          <a:solidFill>
                            <a:schemeClr val="tx1"/>
                          </a:solidFill>
                        </a:rPr>
                        <a:t>(සාමවිනිසුරු විසින්)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622">
                <a:tc>
                  <a:txBody>
                    <a:bodyPr/>
                    <a:lstStyle/>
                    <a:p>
                      <a:pPr algn="ctr"/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ජාතික හැදුනුම්පතේ සහතික කරන ලද ජායා පිටපතක් (සාමවිනිසුරු</a:t>
                      </a:r>
                      <a:r>
                        <a:rPr lang="si-LK" sz="2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විසින්)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විදේශ වෘත්තිය</a:t>
                      </a:r>
                      <a:r>
                        <a:rPr lang="si-LK" sz="2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si-LK" sz="2600" dirty="0">
                          <a:solidFill>
                            <a:schemeClr val="tx1"/>
                          </a:solidFill>
                        </a:rPr>
                        <a:t>සේවා සහතික වල සහතික කරන ලද ජායාපිටපත් </a:t>
                      </a:r>
                      <a:r>
                        <a:rPr lang="si-LK" sz="2600" baseline="0" dirty="0">
                          <a:solidFill>
                            <a:schemeClr val="tx1"/>
                          </a:solidFill>
                        </a:rPr>
                        <a:t>(සාමවිනිසුරු විසින්)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6618">
                <a:tc>
                  <a:txBody>
                    <a:bodyPr/>
                    <a:lstStyle/>
                    <a:p>
                      <a:pPr algn="ctr"/>
                      <a:r>
                        <a:rPr lang="si-LK" sz="2600" dirty="0" smtClean="0">
                          <a:solidFill>
                            <a:schemeClr val="tx1"/>
                          </a:solidFill>
                        </a:rPr>
                        <a:t>ගෙවීම් සිදු කරන ලද බැංකු මුල් පිටපත් 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i-LK" sz="2600" dirty="0" smtClean="0">
                          <a:solidFill>
                            <a:schemeClr val="tx1"/>
                          </a:solidFill>
                        </a:rPr>
                        <a:t>ගෙවීම් සිදු කරන ලද බැංකු මුල් පිටපත් 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41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165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62200"/>
            <a:ext cx="1524000" cy="2514600"/>
          </a:xfr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 algn="ctr" defTabSz="914400"/>
            <a:r>
              <a:rPr lang="si-LK" sz="2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නිවැරදි සේවා සහතිකයක් සදහා උඨෘතයක් පමණි </a:t>
            </a:r>
            <a:endParaRPr lang="en-US" sz="24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G:\SERVISE LET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068" y="590856"/>
            <a:ext cx="6795478" cy="573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78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74280" y="1278321"/>
            <a:ext cx="4156841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386" y="5486400"/>
            <a:ext cx="2537314" cy="1371600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si-LK" sz="2400" dirty="0">
                <a:solidFill>
                  <a:schemeClr val="bg1"/>
                </a:solidFill>
              </a:rPr>
              <a:t>ජාතික හැදුනුම්පතේ සහතික කරන ලද ජායා පිටපතක් 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" r="66411" b="8248"/>
          <a:stretch/>
        </p:blipFill>
        <p:spPr>
          <a:xfrm rot="5400000">
            <a:off x="4331683" y="-87917"/>
            <a:ext cx="2833257" cy="58769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114800" y="4495800"/>
            <a:ext cx="4343400" cy="796158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si-LK" sz="2400" dirty="0">
                <a:solidFill>
                  <a:schemeClr val="bg1"/>
                </a:solidFill>
              </a:rPr>
              <a:t>ගෙවීම් සිදු කරන ලද බැංකු මුල් පිටපතක් 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6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"/>
            <a:ext cx="5867400" cy="671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17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81000"/>
            <a:ext cx="5486401" cy="549271"/>
          </a:xfrm>
          <a:solidFill>
            <a:srgbClr val="781616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	</a:t>
            </a:r>
            <a:r>
              <a:rPr lang="si-LK" dirty="0" smtClean="0">
                <a:solidFill>
                  <a:schemeClr val="bg1"/>
                </a:solidFill>
              </a:rPr>
              <a:t>අයද</a:t>
            </a:r>
            <a:r>
              <a:rPr lang="si-LK" dirty="0">
                <a:solidFill>
                  <a:schemeClr val="bg1"/>
                </a:solidFill>
              </a:rPr>
              <a:t>ුම්පත් </a:t>
            </a:r>
            <a:r>
              <a:rPr lang="si-LK" dirty="0" smtClean="0">
                <a:solidFill>
                  <a:schemeClr val="bg1"/>
                </a:solidFill>
              </a:rPr>
              <a:t>යොම</a:t>
            </a:r>
            <a:r>
              <a:rPr lang="si-LK" dirty="0">
                <a:solidFill>
                  <a:schemeClr val="bg1"/>
                </a:solidFill>
              </a:rPr>
              <a:t>ු කිරීම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2400" y="2133600"/>
            <a:ext cx="906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b="1" dirty="0"/>
              <a:t>ජාතික ආධුනිකත</a:t>
            </a:r>
            <a:r>
              <a:rPr lang="si-LK" sz="3200" b="1" dirty="0" smtClean="0"/>
              <a:t>්ව </a:t>
            </a:r>
            <a:r>
              <a:rPr lang="si-LK" sz="3200" b="1" dirty="0"/>
              <a:t>සහ ක</a:t>
            </a:r>
            <a:r>
              <a:rPr lang="si-LK" sz="3200" b="1" dirty="0" smtClean="0"/>
              <a:t>ාර්මික </a:t>
            </a:r>
            <a:r>
              <a:rPr lang="si-LK" sz="3200" b="1" dirty="0"/>
              <a:t>පුහුණු කිරිම් අධිකාරිය </a:t>
            </a:r>
            <a:endParaRPr lang="si-LK" sz="3200" b="1" dirty="0" smtClean="0"/>
          </a:p>
          <a:p>
            <a:r>
              <a:rPr lang="en-US" sz="3200" b="1" dirty="0" smtClean="0"/>
              <a:t>NVQ-RPL </a:t>
            </a:r>
            <a:r>
              <a:rPr lang="si-LK" sz="3200" b="1" dirty="0" smtClean="0"/>
              <a:t>අංශය .</a:t>
            </a:r>
          </a:p>
          <a:p>
            <a:r>
              <a:rPr lang="si-LK" sz="3200" b="1" dirty="0" smtClean="0"/>
              <a:t>‍නො.971,ශ</a:t>
            </a:r>
            <a:r>
              <a:rPr lang="si-LK" sz="3200" b="1" dirty="0"/>
              <a:t>්‍රී ජයවර්</a:t>
            </a:r>
            <a:r>
              <a:rPr lang="si-LK" sz="3200" b="1" dirty="0" smtClean="0"/>
              <a:t>ධනපුර </a:t>
            </a:r>
            <a:r>
              <a:rPr lang="si-LK" sz="3200" b="1" dirty="0"/>
              <a:t>මා</a:t>
            </a:r>
            <a:r>
              <a:rPr lang="si-LK" sz="3200" b="1" dirty="0" smtClean="0"/>
              <a:t>වත,ව</a:t>
            </a:r>
            <a:r>
              <a:rPr lang="si-LK" sz="3200" b="1" dirty="0"/>
              <a:t>ැලිකඩ,රාජගිරිය</a:t>
            </a:r>
            <a:endParaRPr lang="en-US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1295400" y="4495800"/>
            <a:ext cx="48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Phone 0112888783-5 </a:t>
            </a:r>
            <a:r>
              <a:rPr lang="en-US" sz="2400" dirty="0"/>
              <a:t>www.naita.gov.lk</a:t>
            </a:r>
          </a:p>
        </p:txBody>
      </p:sp>
    </p:spTree>
    <p:extLst>
      <p:ext uri="{BB962C8B-B14F-4D97-AF65-F5344CB8AC3E}">
        <p14:creationId xmlns:p14="http://schemas.microsoft.com/office/powerpoint/2010/main" val="2649691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6" name="Picture 2" descr="https://nvq.gov.lk/png/box_r2_c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318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nvq.gov.lk/png/box_r2_c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1178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448118" y="510613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299086"/>
            <a:ext cx="7162800" cy="644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6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00"/>
            <a:ext cx="6898320" cy="656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01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570" y="762000"/>
            <a:ext cx="4343400" cy="838200"/>
          </a:xfrm>
        </p:spPr>
        <p:txBody>
          <a:bodyPr/>
          <a:lstStyle/>
          <a:p>
            <a:r>
              <a:rPr lang="en-US" dirty="0" smtClean="0"/>
              <a:t>Pre Assessment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0" y="2715400"/>
            <a:ext cx="4343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Final 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14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t>2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090421" y="228600"/>
            <a:ext cx="4963158" cy="710770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base"/>
            <a:r>
              <a:rPr lang="en-US" sz="3323" b="1" dirty="0">
                <a:solidFill>
                  <a:schemeClr val="bg1"/>
                </a:solidFill>
                <a:latin typeface="Elephant" panose="02020904090505020303" pitchFamily="18" charset="0"/>
              </a:rPr>
              <a:t>NAITA </a:t>
            </a:r>
            <a:r>
              <a:rPr lang="si-LK" sz="3323" b="1" dirty="0">
                <a:solidFill>
                  <a:schemeClr val="bg1"/>
                </a:solidFill>
                <a:latin typeface="Elephant" panose="02020904090505020303" pitchFamily="18" charset="0"/>
              </a:rPr>
              <a:t>ආරම්භය </a:t>
            </a:r>
            <a:r>
              <a:rPr lang="en-US" sz="3323" b="1" dirty="0">
                <a:solidFill>
                  <a:schemeClr val="bg1"/>
                </a:solidFill>
                <a:latin typeface="Elephant" panose="02020904090505020303" pitchFamily="18" charset="0"/>
              </a:rPr>
              <a:t> 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71709" y="4074445"/>
            <a:ext cx="881989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cd;sl</a:t>
            </a:r>
            <a:r>
              <a:rPr lang="en-US" sz="3200" dirty="0">
                <a:latin typeface="FMBindumathi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wdOqksl;aj</a:t>
            </a:r>
            <a:r>
              <a:rPr lang="en-US" sz="3200" dirty="0">
                <a:latin typeface="FMBindumathi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iy</a:t>
            </a:r>
            <a:r>
              <a:rPr lang="en-US" sz="3200" dirty="0">
                <a:latin typeface="FMBindumathi" pitchFamily="2" charset="0"/>
                <a:cs typeface="Times New Roman" pitchFamily="18" charset="0"/>
              </a:rPr>
              <a:t> ld¾ñl </a:t>
            </a:r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mqyqKq</a:t>
            </a:r>
            <a:r>
              <a:rPr lang="en-US" sz="3200" dirty="0">
                <a:latin typeface="FMBindumathi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lsÍï</a:t>
            </a:r>
            <a:r>
              <a:rPr lang="en-US" sz="3200" dirty="0">
                <a:latin typeface="FMBindumathi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wêldßh</a:t>
            </a:r>
            <a:endParaRPr lang="en-US" sz="3200" dirty="0">
              <a:latin typeface="FMBindumathi" pitchFamily="2" charset="0"/>
              <a:cs typeface="Times New Roman" pitchFamily="18" charset="0"/>
            </a:endParaRP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N</a:t>
            </a:r>
            <a:r>
              <a:rPr lang="en-US" sz="3200" dirty="0">
                <a:latin typeface="+mn-lt"/>
                <a:cs typeface="Times New Roman" pitchFamily="18" charset="0"/>
              </a:rPr>
              <a:t>ational </a:t>
            </a:r>
            <a:r>
              <a:rPr lang="en-US" sz="3200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A</a:t>
            </a:r>
            <a:r>
              <a:rPr lang="en-US" sz="3200" dirty="0">
                <a:latin typeface="+mn-lt"/>
                <a:cs typeface="Times New Roman" pitchFamily="18" charset="0"/>
              </a:rPr>
              <a:t>pprentice and </a:t>
            </a:r>
            <a:r>
              <a:rPr lang="en-US" sz="3200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I</a:t>
            </a:r>
            <a:r>
              <a:rPr lang="en-US" sz="3200" dirty="0">
                <a:latin typeface="+mn-lt"/>
                <a:cs typeface="Times New Roman" pitchFamily="18" charset="0"/>
              </a:rPr>
              <a:t>ndustrial </a:t>
            </a:r>
            <a:r>
              <a:rPr lang="en-US" sz="3200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T</a:t>
            </a:r>
            <a:r>
              <a:rPr lang="en-US" sz="3200" dirty="0">
                <a:latin typeface="+mn-lt"/>
                <a:cs typeface="Times New Roman" pitchFamily="18" charset="0"/>
              </a:rPr>
              <a:t>raining </a:t>
            </a:r>
            <a:r>
              <a:rPr lang="en-US" sz="3200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A</a:t>
            </a:r>
            <a:r>
              <a:rPr lang="en-US" sz="3200" dirty="0">
                <a:latin typeface="+mn-lt"/>
                <a:cs typeface="Times New Roman" pitchFamily="18" charset="0"/>
              </a:rPr>
              <a:t>uthority</a:t>
            </a:r>
          </a:p>
          <a:p>
            <a:pPr algn="ctr"/>
            <a:r>
              <a:rPr lang="en-US" sz="3200" b="1" dirty="0">
                <a:latin typeface="FMBindumathi" pitchFamily="2" charset="0"/>
                <a:cs typeface="Times New Roman" panose="02020603050405020304" pitchFamily="18" charset="0"/>
              </a:rPr>
              <a:t>^1990 </a:t>
            </a:r>
            <a:r>
              <a:rPr lang="en-US" sz="3200" b="1" dirty="0" err="1">
                <a:latin typeface="FMBindumathi" pitchFamily="2" charset="0"/>
                <a:cs typeface="Times New Roman" panose="02020603050405020304" pitchFamily="18" charset="0"/>
              </a:rPr>
              <a:t>wxl</a:t>
            </a:r>
            <a:r>
              <a:rPr lang="en-US" sz="3200" b="1" dirty="0">
                <a:latin typeface="FMBindumathi" pitchFamily="2" charset="0"/>
                <a:cs typeface="Times New Roman" panose="02020603050405020304" pitchFamily="18" charset="0"/>
              </a:rPr>
              <a:t> 20 </a:t>
            </a:r>
            <a:r>
              <a:rPr lang="en-US" sz="3200" b="1" dirty="0" err="1">
                <a:latin typeface="FMBindumathi" pitchFamily="2" charset="0"/>
                <a:cs typeface="Times New Roman" panose="02020603050405020304" pitchFamily="18" charset="0"/>
              </a:rPr>
              <a:t>mk</a:t>
            </a:r>
            <a:r>
              <a:rPr lang="en-US" sz="3200" b="1" dirty="0">
                <a:latin typeface="FMBindumathi" pitchFamily="2" charset="0"/>
                <a:cs typeface="Times New Roman" panose="02020603050405020304" pitchFamily="18" charset="0"/>
              </a:rPr>
              <a:t>;&amp;</a:t>
            </a:r>
            <a:endParaRPr lang="en-US" sz="3200" b="1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8426" y="1371600"/>
            <a:ext cx="884317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cd;sl</a:t>
            </a:r>
            <a:r>
              <a:rPr lang="en-US" sz="3200" dirty="0">
                <a:latin typeface="FMBindumathi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wdOqksl;aj</a:t>
            </a:r>
            <a:r>
              <a:rPr lang="en-US" sz="3200" dirty="0">
                <a:latin typeface="FMBindumathi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FMBindumathi" pitchFamily="2" charset="0"/>
                <a:cs typeface="Times New Roman" pitchFamily="18" charset="0"/>
              </a:rPr>
              <a:t>uKav,h</a:t>
            </a:r>
            <a:endParaRPr lang="en-US" sz="3200" dirty="0"/>
          </a:p>
          <a:p>
            <a:pPr algn="ctr" eaLnBrk="0" hangingPunct="0"/>
            <a:r>
              <a:rPr lang="en-US" sz="3200" b="1" dirty="0">
                <a:solidFill>
                  <a:srgbClr val="FF0000"/>
                </a:solidFill>
                <a:cs typeface="Times New Roman" pitchFamily="18" charset="0"/>
              </a:rPr>
              <a:t>N</a:t>
            </a:r>
            <a:r>
              <a:rPr lang="en-US" sz="3200" dirty="0">
                <a:cs typeface="Times New Roman" pitchFamily="18" charset="0"/>
              </a:rPr>
              <a:t>ational </a:t>
            </a:r>
            <a:r>
              <a:rPr lang="en-US" sz="3200" b="1" dirty="0">
                <a:solidFill>
                  <a:srgbClr val="FF0000"/>
                </a:solidFill>
                <a:cs typeface="Times New Roman" pitchFamily="18" charset="0"/>
              </a:rPr>
              <a:t>A</a:t>
            </a:r>
            <a:r>
              <a:rPr lang="en-US" sz="3200" dirty="0">
                <a:cs typeface="Times New Roman" pitchFamily="18" charset="0"/>
              </a:rPr>
              <a:t>pprenticeship </a:t>
            </a:r>
            <a:r>
              <a:rPr lang="en-US" sz="3200" b="1" dirty="0">
                <a:solidFill>
                  <a:srgbClr val="FF0000"/>
                </a:solidFill>
                <a:cs typeface="Times New Roman" pitchFamily="18" charset="0"/>
              </a:rPr>
              <a:t>B</a:t>
            </a:r>
            <a:r>
              <a:rPr lang="en-US" sz="3200" dirty="0">
                <a:cs typeface="Times New Roman" pitchFamily="18" charset="0"/>
              </a:rPr>
              <a:t>oard</a:t>
            </a:r>
            <a:endParaRPr lang="en-US" sz="3200" dirty="0"/>
          </a:p>
          <a:p>
            <a:pPr algn="ctr" eaLnBrk="0" hangingPunct="0"/>
            <a:r>
              <a:rPr lang="en-US" sz="3200" b="1" dirty="0">
                <a:latin typeface="FMBindumathi" pitchFamily="2" charset="0"/>
                <a:cs typeface="Times New Roman" pitchFamily="18" charset="0"/>
              </a:rPr>
              <a:t>^1971 </a:t>
            </a:r>
            <a:r>
              <a:rPr lang="en-US" sz="3200" b="1" dirty="0" err="1">
                <a:latin typeface="FMBindumathi" pitchFamily="2" charset="0"/>
                <a:cs typeface="Times New Roman" pitchFamily="18" charset="0"/>
              </a:rPr>
              <a:t>wxl</a:t>
            </a:r>
            <a:r>
              <a:rPr lang="en-US" sz="3200" b="1" dirty="0">
                <a:latin typeface="FMBindumathi" pitchFamily="2" charset="0"/>
                <a:cs typeface="Times New Roman" pitchFamily="18" charset="0"/>
              </a:rPr>
              <a:t> 49 </a:t>
            </a:r>
            <a:r>
              <a:rPr lang="en-US" sz="3200" b="1" dirty="0" err="1">
                <a:latin typeface="FMBindumathi" pitchFamily="2" charset="0"/>
                <a:cs typeface="Times New Roman" pitchFamily="18" charset="0"/>
              </a:rPr>
              <a:t>mk</a:t>
            </a:r>
            <a:r>
              <a:rPr lang="en-US" sz="3200" b="1" dirty="0">
                <a:latin typeface="FMBindumathi" pitchFamily="2" charset="0"/>
                <a:cs typeface="Times New Roman" pitchFamily="18" charset="0"/>
              </a:rPr>
              <a:t>;&amp;</a:t>
            </a:r>
            <a:endParaRPr lang="en-US" sz="3200" b="1" dirty="0"/>
          </a:p>
          <a:p>
            <a:pPr eaLnBrk="0" hangingPunct="0"/>
            <a:endParaRPr lang="en-US" sz="3200" dirty="0"/>
          </a:p>
        </p:txBody>
      </p:sp>
      <p:sp>
        <p:nvSpPr>
          <p:cNvPr id="2" name="Down Arrow 1"/>
          <p:cNvSpPr/>
          <p:nvPr/>
        </p:nvSpPr>
        <p:spPr>
          <a:xfrm>
            <a:off x="4343400" y="3164966"/>
            <a:ext cx="609600" cy="8736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2DAB16-39DD-72A3-1D24-03988461D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72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22531"/>
            <a:ext cx="4781549" cy="668069"/>
          </a:xfrm>
          <a:solidFill>
            <a:srgbClr val="781616"/>
          </a:solidFill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  <a:latin typeface="Arial Black" pitchFamily="34" charset="0"/>
              </a:rPr>
              <a:t>Certificate</a:t>
            </a:r>
            <a:r>
              <a:rPr lang="en-US" dirty="0" smtClean="0"/>
              <a:t> </a:t>
            </a:r>
            <a:r>
              <a:rPr lang="en-US" sz="2800" b="1" dirty="0">
                <a:solidFill>
                  <a:schemeClr val="bg1"/>
                </a:solidFill>
                <a:latin typeface="Arial Black" pitchFamily="34" charset="0"/>
              </a:rPr>
              <a:t>Awarding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4344460" cy="3016252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820" y="1295400"/>
            <a:ext cx="4314826" cy="30162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311652"/>
            <a:ext cx="4329220" cy="23870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3" r="-2008" b="1848"/>
          <a:stretch/>
        </p:blipFill>
        <p:spPr>
          <a:xfrm>
            <a:off x="4558666" y="4228625"/>
            <a:ext cx="4313980" cy="250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5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61" y="1936570"/>
            <a:ext cx="6129796" cy="2601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4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804" y="176369"/>
            <a:ext cx="6015786" cy="646700"/>
          </a:xfrm>
        </p:spPr>
        <p:txBody>
          <a:bodyPr>
            <a:normAutofit fontScale="90000"/>
          </a:bodyPr>
          <a:lstStyle/>
          <a:p>
            <a:r>
              <a:rPr lang="si-LK" sz="4000" dirty="0">
                <a:solidFill>
                  <a:srgbClr val="FF0000"/>
                </a:solidFill>
                <a:latin typeface="Arial Black" pitchFamily="34" charset="0"/>
              </a:rPr>
              <a:t>       </a:t>
            </a:r>
            <a:r>
              <a:rPr lang="en-US" sz="3600" b="1" dirty="0">
                <a:solidFill>
                  <a:srgbClr val="FF0000"/>
                </a:solidFill>
                <a:latin typeface="Arial Black" pitchFamily="34" charset="0"/>
              </a:rPr>
              <a:t>NVQ</a:t>
            </a:r>
            <a:r>
              <a:rPr lang="en-US" sz="3600" b="1" dirty="0">
                <a:latin typeface="Arial Black" pitchFamily="34" charset="0"/>
              </a:rPr>
              <a:t> </a:t>
            </a:r>
            <a:r>
              <a:rPr lang="si-LK" sz="3600" b="1" dirty="0">
                <a:latin typeface="Arial Black" pitchFamily="34" charset="0"/>
              </a:rPr>
              <a:t>ලබාගත හැකි ක්‍රම තුනකි</a:t>
            </a:r>
            <a:endParaRPr lang="en-US" sz="4000" b="1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762000"/>
            <a:ext cx="2514600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 Black" pitchFamily="34" charset="0"/>
              </a:rPr>
              <a:t>CBT</a:t>
            </a:r>
          </a:p>
          <a:p>
            <a:pPr algn="ctr"/>
            <a:r>
              <a:rPr lang="en-GB" sz="2400" dirty="0" err="1">
                <a:solidFill>
                  <a:srgbClr val="FF0000"/>
                </a:solidFill>
                <a:latin typeface="Arial Black" pitchFamily="34" charset="0"/>
              </a:rPr>
              <a:t>C</a:t>
            </a:r>
            <a:r>
              <a:rPr lang="en-GB" sz="2400" dirty="0" err="1">
                <a:solidFill>
                  <a:schemeClr val="tx1"/>
                </a:solidFill>
                <a:latin typeface="Arial Black" pitchFamily="34" charset="0"/>
              </a:rPr>
              <a:t>enter</a:t>
            </a:r>
            <a:r>
              <a:rPr lang="en-GB" sz="2400" dirty="0">
                <a:solidFill>
                  <a:srgbClr val="FF0000"/>
                </a:solidFill>
                <a:latin typeface="Arial Black" pitchFamily="34" charset="0"/>
              </a:rPr>
              <a:t> B</a:t>
            </a:r>
            <a:r>
              <a:rPr lang="en-GB" sz="2400" dirty="0">
                <a:solidFill>
                  <a:schemeClr val="tx1"/>
                </a:solidFill>
                <a:latin typeface="Arial Black" pitchFamily="34" charset="0"/>
              </a:rPr>
              <a:t>ase</a:t>
            </a:r>
            <a:r>
              <a:rPr lang="en-GB" sz="2400" dirty="0">
                <a:solidFill>
                  <a:srgbClr val="FF0000"/>
                </a:solidFill>
                <a:latin typeface="Arial Black" pitchFamily="34" charset="0"/>
              </a:rPr>
              <a:t> T</a:t>
            </a:r>
            <a:r>
              <a:rPr lang="en-GB" sz="2400" dirty="0">
                <a:solidFill>
                  <a:schemeClr val="tx1"/>
                </a:solidFill>
                <a:latin typeface="Arial Black" pitchFamily="34" charset="0"/>
              </a:rPr>
              <a:t>raining</a:t>
            </a:r>
            <a:endParaRPr lang="en-US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762000"/>
            <a:ext cx="2743200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 Black" pitchFamily="34" charset="0"/>
              </a:rPr>
              <a:t>RPL</a:t>
            </a:r>
          </a:p>
          <a:p>
            <a:r>
              <a:rPr lang="en-US" sz="2400" dirty="0">
                <a:solidFill>
                  <a:srgbClr val="FF0000"/>
                </a:solidFill>
                <a:latin typeface="Arial Black" pitchFamily="34" charset="0"/>
              </a:rPr>
              <a:t>R</a:t>
            </a:r>
            <a:r>
              <a:rPr lang="en-US" sz="2400" dirty="0">
                <a:solidFill>
                  <a:srgbClr val="0000CC"/>
                </a:solidFill>
                <a:latin typeface="Arial Black" pitchFamily="34" charset="0"/>
              </a:rPr>
              <a:t>ecognition of </a:t>
            </a:r>
            <a:r>
              <a:rPr lang="en-US" sz="2400" dirty="0">
                <a:solidFill>
                  <a:srgbClr val="FF0000"/>
                </a:solidFill>
                <a:latin typeface="Arial Black" pitchFamily="34" charset="0"/>
              </a:rPr>
              <a:t>P</a:t>
            </a:r>
            <a:r>
              <a:rPr lang="en-US" sz="2400" dirty="0">
                <a:solidFill>
                  <a:srgbClr val="0000CC"/>
                </a:solidFill>
                <a:latin typeface="Arial Black" pitchFamily="34" charset="0"/>
              </a:rPr>
              <a:t>rior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 Black" pitchFamily="34" charset="0"/>
              </a:rPr>
              <a:t>L</a:t>
            </a:r>
            <a:r>
              <a:rPr lang="en-US" sz="2400" dirty="0">
                <a:solidFill>
                  <a:srgbClr val="0000CC"/>
                </a:solidFill>
                <a:latin typeface="Arial Black" pitchFamily="34" charset="0"/>
              </a:rPr>
              <a:t>earning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3352800"/>
            <a:ext cx="28956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i-LK" sz="2000" dirty="0"/>
              <a:t>මධ්‍යස්ථාන ගත පුහුණූ පාඨමාලාවක් හැදෑරීමෙන් පසු ඇගයීමෙන්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135411" y="3352800"/>
            <a:ext cx="274320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000" dirty="0"/>
              <a:t>‍පෙර ලබා ඇති දැණුම</a:t>
            </a:r>
            <a:r>
              <a:rPr lang="en-US" sz="2000" dirty="0"/>
              <a:t>/</a:t>
            </a:r>
            <a:endParaRPr lang="si-LK" sz="2000" dirty="0"/>
          </a:p>
          <a:p>
            <a:r>
              <a:rPr lang="si-LK" sz="2000" dirty="0"/>
              <a:t>පලපුරුද්ද ඇගයීමෙන් 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6088559"/>
            <a:ext cx="2122049" cy="7694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Arial Black" pitchFamily="34" charset="0"/>
              </a:rPr>
              <a:t>NVQ</a:t>
            </a:r>
          </a:p>
        </p:txBody>
      </p:sp>
      <p:sp>
        <p:nvSpPr>
          <p:cNvPr id="12" name="Bent-Up Arrow 11"/>
          <p:cNvSpPr/>
          <p:nvPr/>
        </p:nvSpPr>
        <p:spPr>
          <a:xfrm rot="5400000">
            <a:off x="1446079" y="5641133"/>
            <a:ext cx="1070239" cy="136349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Bent-Up Arrow 12"/>
          <p:cNvSpPr/>
          <p:nvPr/>
        </p:nvSpPr>
        <p:spPr>
          <a:xfrm rot="5400000" flipV="1">
            <a:off x="7492566" y="5461440"/>
            <a:ext cx="1148493" cy="135081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 rot="16200000">
            <a:off x="7067349" y="2367739"/>
            <a:ext cx="648109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 rot="16200000">
            <a:off x="1106632" y="2599737"/>
            <a:ext cx="65490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124200" y="762000"/>
            <a:ext cx="2743200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 Black" pitchFamily="34" charset="0"/>
              </a:rPr>
              <a:t>EBT</a:t>
            </a:r>
          </a:p>
          <a:p>
            <a:r>
              <a:rPr lang="en-US" sz="2400" dirty="0">
                <a:solidFill>
                  <a:srgbClr val="FF0000"/>
                </a:solidFill>
                <a:latin typeface="Arial Black" pitchFamily="34" charset="0"/>
              </a:rPr>
              <a:t>E</a:t>
            </a:r>
            <a:r>
              <a:rPr lang="en-US" sz="2400" dirty="0">
                <a:solidFill>
                  <a:schemeClr val="tx1"/>
                </a:solidFill>
                <a:latin typeface="Arial Black" pitchFamily="34" charset="0"/>
              </a:rPr>
              <a:t>nterprise 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 Black" pitchFamily="34" charset="0"/>
              </a:rPr>
              <a:t>B</a:t>
            </a:r>
            <a:r>
              <a:rPr lang="en-US" sz="2400" dirty="0">
                <a:latin typeface="Arial Black" pitchFamily="34" charset="0"/>
              </a:rPr>
              <a:t>ase </a:t>
            </a:r>
            <a:r>
              <a:rPr lang="en-US" sz="2400" dirty="0">
                <a:solidFill>
                  <a:srgbClr val="FF0000"/>
                </a:solidFill>
                <a:latin typeface="Arial Black" pitchFamily="34" charset="0"/>
              </a:rPr>
              <a:t>T</a:t>
            </a:r>
            <a:r>
              <a:rPr lang="en-US" sz="2400" dirty="0">
                <a:latin typeface="Arial Black" pitchFamily="34" charset="0"/>
              </a:rPr>
              <a:t>raining</a:t>
            </a:r>
            <a:endParaRPr lang="en-US" sz="2400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0400" y="3352800"/>
            <a:ext cx="27432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i-LK" sz="2000" dirty="0"/>
              <a:t>කර්මාන්ත ගත පුහුණූ පාඨමාලාවක් හැදෑරීමෙන් පසු ඇගයීමෙන් </a:t>
            </a:r>
            <a:endParaRPr lang="en-US" sz="2000" dirty="0"/>
          </a:p>
        </p:txBody>
      </p:sp>
      <p:sp>
        <p:nvSpPr>
          <p:cNvPr id="18" name="Left Arrow 17"/>
          <p:cNvSpPr/>
          <p:nvPr/>
        </p:nvSpPr>
        <p:spPr>
          <a:xfrm rot="16200000">
            <a:off x="4533901" y="5586985"/>
            <a:ext cx="53339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Arrow 18"/>
          <p:cNvSpPr/>
          <p:nvPr/>
        </p:nvSpPr>
        <p:spPr>
          <a:xfrm rot="16200000">
            <a:off x="4840432" y="2447336"/>
            <a:ext cx="65490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1" name="Right Brace 10"/>
          <p:cNvSpPr/>
          <p:nvPr/>
        </p:nvSpPr>
        <p:spPr>
          <a:xfrm rot="5400000">
            <a:off x="2799092" y="526276"/>
            <a:ext cx="394184" cy="3608832"/>
          </a:xfrm>
          <a:prstGeom prst="rightBrace">
            <a:avLst>
              <a:gd name="adj1" fmla="val 8333"/>
              <a:gd name="adj2" fmla="val 49481"/>
            </a:avLst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702308" y="2667000"/>
            <a:ext cx="2481074" cy="609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 Black" pitchFamily="34" charset="0"/>
              </a:rPr>
              <a:t>Competence Base Training  </a:t>
            </a:r>
          </a:p>
          <a:p>
            <a:pPr algn="ctr"/>
            <a:endParaRPr lang="en-US" dirty="0"/>
          </a:p>
        </p:txBody>
      </p:sp>
      <p:sp>
        <p:nvSpPr>
          <p:cNvPr id="21" name="Right Brace 20"/>
          <p:cNvSpPr/>
          <p:nvPr/>
        </p:nvSpPr>
        <p:spPr>
          <a:xfrm rot="5400000">
            <a:off x="4632272" y="1431874"/>
            <a:ext cx="412855" cy="6324598"/>
          </a:xfrm>
          <a:prstGeom prst="rightBrace">
            <a:avLst>
              <a:gd name="adj1" fmla="val 8333"/>
              <a:gd name="adj2" fmla="val 51394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092619" y="4937236"/>
            <a:ext cx="5223790" cy="609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 Black" pitchFamily="34" charset="0"/>
              </a:rPr>
              <a:t>Competency Base Assessment 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53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1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4572000"/>
            <a:ext cx="9144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i-LK" sz="5400" b="1" dirty="0">
                <a:solidFill>
                  <a:srgbClr val="0000CC"/>
                </a:solidFill>
              </a:rPr>
              <a:t>ජාතික වෘත්තීය සුදුසුකම්  </a:t>
            </a:r>
            <a:r>
              <a:rPr lang="en-US" sz="5400" b="1" dirty="0">
                <a:solidFill>
                  <a:srgbClr val="0000CC"/>
                </a:solidFill>
              </a:rPr>
              <a:t> </a:t>
            </a: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09800" y="685800"/>
            <a:ext cx="4572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sz="9600" b="1" dirty="0">
                <a:solidFill>
                  <a:srgbClr val="0000CC"/>
                </a:solidFill>
              </a:rPr>
              <a:t>NVQ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42900" y="2334969"/>
            <a:ext cx="8305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0000CC"/>
                </a:solidFill>
              </a:rPr>
              <a:t>N</a:t>
            </a:r>
            <a:r>
              <a:rPr lang="en-US" sz="4000" b="1" dirty="0">
                <a:solidFill>
                  <a:srgbClr val="FF0000"/>
                </a:solidFill>
              </a:rPr>
              <a:t>ational </a:t>
            </a:r>
            <a:r>
              <a:rPr lang="en-US" sz="6000" b="1" dirty="0">
                <a:solidFill>
                  <a:srgbClr val="0000CC"/>
                </a:solidFill>
              </a:rPr>
              <a:t>V</a:t>
            </a:r>
            <a:r>
              <a:rPr lang="en-US" sz="4000" b="1" dirty="0">
                <a:solidFill>
                  <a:srgbClr val="FF0000"/>
                </a:solidFill>
              </a:rPr>
              <a:t>ocational </a:t>
            </a:r>
            <a:r>
              <a:rPr lang="en-US" sz="6000" b="1" dirty="0">
                <a:solidFill>
                  <a:srgbClr val="0000CC"/>
                </a:solidFill>
              </a:rPr>
              <a:t>Q</a:t>
            </a:r>
            <a:r>
              <a:rPr lang="en-US" sz="4000" b="1" dirty="0">
                <a:solidFill>
                  <a:srgbClr val="FF0000"/>
                </a:solidFill>
              </a:rPr>
              <a:t>ualification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2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799" y="1676400"/>
            <a:ext cx="2820337" cy="838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200" b="1" dirty="0">
                <a:solidFill>
                  <a:srgbClr val="00B050"/>
                </a:solidFill>
              </a:rPr>
              <a:t>NVQ LEVELS</a:t>
            </a:r>
          </a:p>
        </p:txBody>
      </p:sp>
      <p:pic>
        <p:nvPicPr>
          <p:cNvPr id="23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95587"/>
            <a:ext cx="1676400" cy="21731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4086" name="Rectangle 3"/>
          <p:cNvSpPr>
            <a:spLocks noChangeArrowheads="1"/>
          </p:cNvSpPr>
          <p:nvPr/>
        </p:nvSpPr>
        <p:spPr bwMode="auto">
          <a:xfrm>
            <a:off x="838200" y="5791200"/>
            <a:ext cx="914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600" b="1" dirty="0"/>
              <a:t>1</a:t>
            </a:r>
          </a:p>
        </p:txBody>
      </p:sp>
      <p:sp>
        <p:nvSpPr>
          <p:cNvPr id="174087" name="Rectangle 4"/>
          <p:cNvSpPr>
            <a:spLocks noChangeArrowheads="1"/>
          </p:cNvSpPr>
          <p:nvPr/>
        </p:nvSpPr>
        <p:spPr bwMode="auto">
          <a:xfrm>
            <a:off x="1788886" y="5334000"/>
            <a:ext cx="914400" cy="609600"/>
          </a:xfrm>
          <a:prstGeom prst="rect">
            <a:avLst/>
          </a:prstGeom>
          <a:solidFill>
            <a:srgbClr val="0066FF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600" b="1" dirty="0"/>
              <a:t>2</a:t>
            </a:r>
          </a:p>
        </p:txBody>
      </p:sp>
      <p:sp>
        <p:nvSpPr>
          <p:cNvPr id="174088" name="Rectangle 5"/>
          <p:cNvSpPr>
            <a:spLocks noChangeArrowheads="1"/>
          </p:cNvSpPr>
          <p:nvPr/>
        </p:nvSpPr>
        <p:spPr bwMode="auto">
          <a:xfrm>
            <a:off x="2703286" y="5018314"/>
            <a:ext cx="914400" cy="609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600" b="1" dirty="0"/>
              <a:t>3</a:t>
            </a:r>
          </a:p>
        </p:txBody>
      </p:sp>
      <p:sp>
        <p:nvSpPr>
          <p:cNvPr id="174089" name="Rectangle 6"/>
          <p:cNvSpPr>
            <a:spLocks noChangeArrowheads="1"/>
          </p:cNvSpPr>
          <p:nvPr/>
        </p:nvSpPr>
        <p:spPr bwMode="auto">
          <a:xfrm>
            <a:off x="3617686" y="4713514"/>
            <a:ext cx="914400" cy="609600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600" b="1" dirty="0"/>
              <a:t>4</a:t>
            </a:r>
          </a:p>
        </p:txBody>
      </p:sp>
      <p:sp>
        <p:nvSpPr>
          <p:cNvPr id="193543" name="Rectangle 7"/>
          <p:cNvSpPr>
            <a:spLocks noChangeArrowheads="1"/>
          </p:cNvSpPr>
          <p:nvPr/>
        </p:nvSpPr>
        <p:spPr bwMode="auto">
          <a:xfrm>
            <a:off x="4532086" y="3889829"/>
            <a:ext cx="914400" cy="609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600" b="1" dirty="0"/>
              <a:t>5</a:t>
            </a:r>
          </a:p>
        </p:txBody>
      </p:sp>
      <p:sp>
        <p:nvSpPr>
          <p:cNvPr id="193544" name="Rectangle 8"/>
          <p:cNvSpPr>
            <a:spLocks noChangeArrowheads="1"/>
          </p:cNvSpPr>
          <p:nvPr/>
        </p:nvSpPr>
        <p:spPr bwMode="auto">
          <a:xfrm>
            <a:off x="5446486" y="3472543"/>
            <a:ext cx="914400" cy="609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600" b="1" dirty="0"/>
              <a:t>6</a:t>
            </a:r>
          </a:p>
        </p:txBody>
      </p:sp>
      <p:sp>
        <p:nvSpPr>
          <p:cNvPr id="193545" name="Rectangle 9"/>
          <p:cNvSpPr>
            <a:spLocks noChangeArrowheads="1"/>
          </p:cNvSpPr>
          <p:nvPr/>
        </p:nvSpPr>
        <p:spPr bwMode="auto">
          <a:xfrm>
            <a:off x="6716486" y="2861738"/>
            <a:ext cx="914400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latin typeface="Arial Black" pitchFamily="34" charset="0"/>
              </a:rPr>
              <a:t>7</a:t>
            </a:r>
          </a:p>
        </p:txBody>
      </p:sp>
      <p:pic>
        <p:nvPicPr>
          <p:cNvPr id="3077" name="Picture 5" descr="Image result for NVQ Diploma certificate imag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972" y="1664309"/>
            <a:ext cx="1447800" cy="20682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Kumarasiri\Pictures\univote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865" y="1250549"/>
            <a:ext cx="1517678" cy="16729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43286" y="232912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B Tech</a:t>
            </a:r>
          </a:p>
        </p:txBody>
      </p:sp>
      <p:pic>
        <p:nvPicPr>
          <p:cNvPr id="27" name="Picture 2" descr="C:\Users\NAITA - KEGALLE\Desktop\UniBanner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379" y="1419361"/>
            <a:ext cx="2070100" cy="1424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Image result for university college of batangal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686" y="3949700"/>
            <a:ext cx="3100614" cy="19866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78550" y="535979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University collage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77652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70C0"/>
                </a:solidFill>
                <a:latin typeface="Arial Black" pitchFamily="34" charset="0"/>
              </a:rPr>
              <a:t>N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ational</a:t>
            </a:r>
            <a:r>
              <a:rPr lang="en-US" sz="2000" dirty="0">
                <a:latin typeface="Arial Black" pitchFamily="34" charset="0"/>
              </a:rPr>
              <a:t>  </a:t>
            </a:r>
            <a:r>
              <a:rPr lang="en-US" sz="2000" dirty="0">
                <a:solidFill>
                  <a:srgbClr val="0070C0"/>
                </a:solidFill>
                <a:latin typeface="Arial Black" pitchFamily="34" charset="0"/>
              </a:rPr>
              <a:t>V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ocational</a:t>
            </a:r>
            <a:r>
              <a:rPr lang="en-US" sz="2000" dirty="0">
                <a:latin typeface="Arial Black" pitchFamily="34" charset="0"/>
              </a:rPr>
              <a:t>  </a:t>
            </a:r>
            <a:r>
              <a:rPr lang="en-US" sz="2000" dirty="0">
                <a:solidFill>
                  <a:srgbClr val="0070C0"/>
                </a:solidFill>
                <a:latin typeface="Arial Black" pitchFamily="34" charset="0"/>
              </a:rPr>
              <a:t>Q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ualification</a:t>
            </a:r>
            <a:r>
              <a:rPr lang="si-LK" sz="2000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si-LK" sz="2000" dirty="0">
                <a:solidFill>
                  <a:srgbClr val="0070C0"/>
                </a:solidFill>
                <a:latin typeface="Arial Black" pitchFamily="34" charset="0"/>
              </a:rPr>
              <a:t>F</a:t>
            </a:r>
            <a:r>
              <a:rPr lang="si-LK" sz="2000" dirty="0">
                <a:solidFill>
                  <a:srgbClr val="FF0000"/>
                </a:solidFill>
                <a:latin typeface="Arial Black" pitchFamily="34" charset="0"/>
              </a:rPr>
              <a:t>ramework</a:t>
            </a:r>
            <a:endParaRPr lang="en-US" sz="2000" b="1" i="1" dirty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si-LK" sz="2000" b="1" i="1" dirty="0">
                <a:solidFill>
                  <a:srgbClr val="0070C0"/>
                </a:solidFill>
              </a:rPr>
              <a:t>ජාතික වෘත්තීය සුදුසුකම් රාමුව</a:t>
            </a:r>
            <a:r>
              <a:rPr lang="en-US" sz="2000" b="1" i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2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7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6" grpId="0" animBg="1"/>
      <p:bldP spid="174087" grpId="0" animBg="1"/>
      <p:bldP spid="174088" grpId="0" animBg="1"/>
      <p:bldP spid="174089" grpId="0" animBg="1"/>
      <p:bldP spid="193543" grpId="0" animBg="1"/>
      <p:bldP spid="193544" grpId="0" animBg="1"/>
      <p:bldP spid="193545" grpId="0" animBg="1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alf Frame 2"/>
          <p:cNvSpPr/>
          <p:nvPr/>
        </p:nvSpPr>
        <p:spPr>
          <a:xfrm>
            <a:off x="5955562" y="1905000"/>
            <a:ext cx="978637" cy="876300"/>
          </a:xfrm>
          <a:prstGeom prst="halfFram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Half Frame 3"/>
          <p:cNvSpPr/>
          <p:nvPr/>
        </p:nvSpPr>
        <p:spPr>
          <a:xfrm>
            <a:off x="4953000" y="2781300"/>
            <a:ext cx="990600" cy="838200"/>
          </a:xfrm>
          <a:prstGeom prst="halfFram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Half Frame 4"/>
          <p:cNvSpPr/>
          <p:nvPr/>
        </p:nvSpPr>
        <p:spPr>
          <a:xfrm>
            <a:off x="2971800" y="4457700"/>
            <a:ext cx="990600" cy="838200"/>
          </a:xfrm>
          <a:prstGeom prst="halfFram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3962400" y="3619500"/>
            <a:ext cx="990600" cy="838200"/>
          </a:xfrm>
          <a:prstGeom prst="halfFram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Half Frame 6"/>
          <p:cNvSpPr/>
          <p:nvPr/>
        </p:nvSpPr>
        <p:spPr>
          <a:xfrm>
            <a:off x="1981200" y="5295900"/>
            <a:ext cx="990600" cy="838200"/>
          </a:xfrm>
          <a:prstGeom prst="halfFram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Half Frame 7"/>
          <p:cNvSpPr/>
          <p:nvPr/>
        </p:nvSpPr>
        <p:spPr>
          <a:xfrm>
            <a:off x="1066800" y="6134100"/>
            <a:ext cx="914400" cy="722313"/>
          </a:xfrm>
          <a:prstGeom prst="halfFram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Half Frame 8"/>
          <p:cNvSpPr/>
          <p:nvPr/>
        </p:nvSpPr>
        <p:spPr>
          <a:xfrm>
            <a:off x="6934199" y="1214734"/>
            <a:ext cx="838201" cy="715091"/>
          </a:xfrm>
          <a:prstGeom prst="halfFram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52400" y="6210300"/>
            <a:ext cx="990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si-LK" b="1" dirty="0"/>
              <a:t>NVQ</a:t>
            </a:r>
            <a:r>
              <a:rPr lang="en-US" b="1" dirty="0"/>
              <a:t> 1 </a:t>
            </a:r>
            <a:r>
              <a:rPr lang="si-LK" b="1" dirty="0"/>
              <a:t>මට්ටම </a:t>
            </a:r>
            <a:endParaRPr lang="en-US" b="1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35117" y="1170121"/>
            <a:ext cx="99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si-LK" b="1" dirty="0"/>
              <a:t>NVQ</a:t>
            </a:r>
            <a:r>
              <a:rPr lang="en-US" b="1" dirty="0"/>
              <a:t> 7 </a:t>
            </a:r>
            <a:r>
              <a:rPr lang="si-LK" b="1" dirty="0"/>
              <a:t>මට්ටම </a:t>
            </a:r>
            <a:endParaRPr lang="en-US" b="1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991951" y="2045035"/>
            <a:ext cx="1143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si-LK" b="1" dirty="0"/>
              <a:t>NVQ</a:t>
            </a:r>
            <a:r>
              <a:rPr lang="en-US" b="1" dirty="0"/>
              <a:t> 6 </a:t>
            </a:r>
            <a:r>
              <a:rPr lang="si-LK" b="1" dirty="0"/>
              <a:t>මට්ටම </a:t>
            </a:r>
            <a:endParaRPr lang="en-US" b="1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038600" y="2857500"/>
            <a:ext cx="99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si-LK" b="1" dirty="0"/>
              <a:t>NVQ</a:t>
            </a:r>
            <a:r>
              <a:rPr lang="en-US" b="1" dirty="0"/>
              <a:t> 5 </a:t>
            </a:r>
            <a:r>
              <a:rPr lang="si-LK" b="1" dirty="0"/>
              <a:t>මට්ටම </a:t>
            </a:r>
            <a:endParaRPr lang="en-US" b="1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048000" y="3771900"/>
            <a:ext cx="99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si-LK" b="1" dirty="0"/>
              <a:t>NVQ</a:t>
            </a:r>
            <a:r>
              <a:rPr lang="en-US" b="1" dirty="0"/>
              <a:t> 4 </a:t>
            </a:r>
            <a:r>
              <a:rPr lang="si-LK" b="1" dirty="0"/>
              <a:t>මට්ටම </a:t>
            </a:r>
            <a:endParaRPr lang="en-US" b="1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066800" y="5448300"/>
            <a:ext cx="99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si-LK" b="1" dirty="0"/>
              <a:t>NVQ</a:t>
            </a:r>
            <a:r>
              <a:rPr lang="en-US" b="1" dirty="0"/>
              <a:t> 2 </a:t>
            </a:r>
            <a:r>
              <a:rPr lang="si-LK" b="1" dirty="0"/>
              <a:t>මට්ටම </a:t>
            </a:r>
            <a:endParaRPr lang="en-US" b="1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057400" y="4531819"/>
            <a:ext cx="99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si-LK" b="1" dirty="0"/>
              <a:t>NVQ</a:t>
            </a:r>
            <a:r>
              <a:rPr lang="en-US" b="1" dirty="0"/>
              <a:t> 3 </a:t>
            </a:r>
            <a:r>
              <a:rPr lang="si-LK" b="1" dirty="0"/>
              <a:t>මට්ටම </a:t>
            </a:r>
            <a:endParaRPr lang="en-US" b="1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981201" y="6362700"/>
            <a:ext cx="3733800" cy="493713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36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sz="2400" dirty="0"/>
              <a:t>මුලික හැකියාවන් ඇති ශිල්පින්</a:t>
            </a:r>
            <a:endParaRPr lang="en-US" sz="2400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362200" y="5634335"/>
            <a:ext cx="6705600" cy="461665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නිරන්තර අධීක්ෂණය යටතේ ක්‍රියාකරන ශිල්පින්</a:t>
            </a:r>
            <a:endParaRPr lang="en-US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429000" y="4796135"/>
            <a:ext cx="5257800" cy="461665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 </a:t>
            </a:r>
            <a:r>
              <a:rPr lang="si-LK" dirty="0"/>
              <a:t>සුළු අධීක්ෂණය යටතේ ක්‍රියාකරන ශිල්පින්</a:t>
            </a:r>
            <a:endParaRPr lang="en-US" dirty="0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343400" y="3977133"/>
            <a:ext cx="3581400" cy="518667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ස්වාධීනව ක්‍රියාකරන ශිල්පින්</a:t>
            </a:r>
            <a:endParaRPr lang="en-US" dirty="0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486400" y="3086100"/>
            <a:ext cx="2286000" cy="461665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සුපරීක්ෂකවරුන් </a:t>
            </a:r>
            <a:endParaRPr lang="en-US" dirty="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324600" y="2234625"/>
            <a:ext cx="2133600" cy="461665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කළමනාකරුවන් </a:t>
            </a:r>
            <a:endParaRPr lang="en-US" dirty="0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269634" y="1562100"/>
            <a:ext cx="1874366" cy="367725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 fontScale="92500" lnSpcReduction="20000"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සැලසුම්කරුවන් </a:t>
            </a:r>
            <a:endParaRPr lang="en-US" dirty="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6200" y="3695700"/>
            <a:ext cx="1524000" cy="830997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ජාතික සහතික </a:t>
            </a:r>
            <a:endParaRPr lang="en-US" dirty="0"/>
          </a:p>
        </p:txBody>
      </p:sp>
      <p:sp>
        <p:nvSpPr>
          <p:cNvPr id="25" name="Striped Right Arrow 24"/>
          <p:cNvSpPr/>
          <p:nvPr/>
        </p:nvSpPr>
        <p:spPr>
          <a:xfrm rot="5400000">
            <a:off x="-190500" y="5257800"/>
            <a:ext cx="1524000" cy="3810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6" name="Striped Right Arrow 25"/>
          <p:cNvSpPr/>
          <p:nvPr/>
        </p:nvSpPr>
        <p:spPr>
          <a:xfrm>
            <a:off x="1600200" y="3924300"/>
            <a:ext cx="1295400" cy="3810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Striped Right Arrow 26"/>
          <p:cNvSpPr/>
          <p:nvPr/>
        </p:nvSpPr>
        <p:spPr>
          <a:xfrm rot="1525038">
            <a:off x="1384300" y="4513263"/>
            <a:ext cx="701675" cy="3810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Striped Right Arrow 27"/>
          <p:cNvSpPr/>
          <p:nvPr/>
        </p:nvSpPr>
        <p:spPr>
          <a:xfrm rot="4040459">
            <a:off x="808831" y="4901407"/>
            <a:ext cx="779463" cy="3810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85800" y="2857500"/>
            <a:ext cx="2590800" cy="461665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ජාතික ඩිප්ලෝමාව </a:t>
            </a:r>
            <a:endParaRPr lang="en-US" dirty="0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72622" y="2019300"/>
            <a:ext cx="3165977" cy="461665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උසස් ජාතික ඩිප්ලෝමාව </a:t>
            </a:r>
            <a:endParaRPr lang="en-US" dirty="0"/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600200" y="1214735"/>
            <a:ext cx="2133600" cy="461665"/>
          </a:xfrm>
          <a:prstGeom prst="rect">
            <a:avLst/>
          </a:prstGeom>
          <a:solidFill>
            <a:srgbClr val="781616"/>
          </a:solidFill>
          <a:effectLst>
            <a:glow rad="342900">
              <a:schemeClr val="accent1">
                <a:satMod val="175000"/>
                <a:alpha val="33000"/>
              </a:schemeClr>
            </a:glow>
          </a:effectLst>
        </p:spPr>
        <p:txBody>
          <a:bodyPr vert="horz" lIns="84406" tIns="42203" rIns="84406" bIns="42203" rtlCol="0" anchor="ctr">
            <a:normAutofit/>
          </a:bodyPr>
          <a:lstStyle>
            <a:defPPr>
              <a:defRPr lang="en-US"/>
            </a:defPPr>
            <a:lvl1pPr algn="ctr" defTabSz="457200" fontAlgn="base"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Arial Black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i-LK" dirty="0"/>
              <a:t>උපාධි මට්ටම </a:t>
            </a:r>
            <a:endParaRPr lang="en-US" dirty="0"/>
          </a:p>
        </p:txBody>
      </p:sp>
      <p:sp>
        <p:nvSpPr>
          <p:cNvPr id="32" name="Striped Right Arrow 31"/>
          <p:cNvSpPr/>
          <p:nvPr/>
        </p:nvSpPr>
        <p:spPr>
          <a:xfrm>
            <a:off x="4278313" y="2117725"/>
            <a:ext cx="701675" cy="381000"/>
          </a:xfrm>
          <a:prstGeom prst="stripedRightArrow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Striped Right Arrow 32"/>
          <p:cNvSpPr/>
          <p:nvPr/>
        </p:nvSpPr>
        <p:spPr>
          <a:xfrm>
            <a:off x="3429000" y="2933700"/>
            <a:ext cx="609600" cy="381000"/>
          </a:xfrm>
          <a:prstGeom prst="stripedRightArrow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Striped Right Arrow 33"/>
          <p:cNvSpPr/>
          <p:nvPr/>
        </p:nvSpPr>
        <p:spPr>
          <a:xfrm>
            <a:off x="3749116" y="1295400"/>
            <a:ext cx="2270683" cy="381000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219200" y="77652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70C0"/>
                </a:solidFill>
                <a:latin typeface="Arial Black" pitchFamily="34" charset="0"/>
              </a:rPr>
              <a:t>N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ational</a:t>
            </a:r>
            <a:r>
              <a:rPr lang="en-US" sz="2000" dirty="0">
                <a:latin typeface="Arial Black" pitchFamily="34" charset="0"/>
              </a:rPr>
              <a:t>  </a:t>
            </a:r>
            <a:r>
              <a:rPr lang="en-US" sz="2000" dirty="0">
                <a:solidFill>
                  <a:srgbClr val="0070C0"/>
                </a:solidFill>
                <a:latin typeface="Arial Black" pitchFamily="34" charset="0"/>
              </a:rPr>
              <a:t>V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ocational</a:t>
            </a:r>
            <a:r>
              <a:rPr lang="en-US" sz="2000" dirty="0">
                <a:latin typeface="Arial Black" pitchFamily="34" charset="0"/>
              </a:rPr>
              <a:t>  </a:t>
            </a:r>
            <a:r>
              <a:rPr lang="en-US" sz="2000" dirty="0">
                <a:solidFill>
                  <a:srgbClr val="0070C0"/>
                </a:solidFill>
                <a:latin typeface="Arial Black" pitchFamily="34" charset="0"/>
              </a:rPr>
              <a:t>Q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ualification</a:t>
            </a:r>
            <a:r>
              <a:rPr lang="si-LK" sz="2000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si-LK" sz="2000" dirty="0">
                <a:solidFill>
                  <a:srgbClr val="0070C0"/>
                </a:solidFill>
                <a:latin typeface="Arial Black" pitchFamily="34" charset="0"/>
              </a:rPr>
              <a:t>F</a:t>
            </a:r>
            <a:r>
              <a:rPr lang="si-LK" sz="2000" dirty="0">
                <a:solidFill>
                  <a:srgbClr val="FF0000"/>
                </a:solidFill>
                <a:latin typeface="Arial Black" pitchFamily="34" charset="0"/>
              </a:rPr>
              <a:t>ramework</a:t>
            </a:r>
            <a:endParaRPr lang="en-US" sz="2000" b="1" i="1" dirty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si-LK" sz="2000" b="1" i="1" dirty="0">
                <a:solidFill>
                  <a:srgbClr val="0070C0"/>
                </a:solidFill>
              </a:rPr>
              <a:t>ජාතික වෘත්තීය සුදුසුකම් රාමුව</a:t>
            </a:r>
            <a:r>
              <a:rPr lang="en-US" sz="2000" b="1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703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38328"/>
            <a:ext cx="6324600" cy="652272"/>
          </a:xfrm>
        </p:spPr>
        <p:txBody>
          <a:bodyPr>
            <a:normAutofit/>
          </a:bodyPr>
          <a:lstStyle/>
          <a:p>
            <a:pPr algn="ctr"/>
            <a:r>
              <a:rPr lang="si-LK" sz="3200" b="1" dirty="0"/>
              <a:t>NVQ සහතික ලාභී ඔබට ලැබෙන වාසි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144000" cy="5543267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indent="0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633062" indent="-211021" defTabSz="844083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>
                <a:solidFill>
                  <a:schemeClr val="lt1"/>
                </a:solidFill>
              </a:defRPr>
            </a:lvl2pPr>
            <a:lvl3pPr marL="1186982" lvl="2" indent="-342900">
              <a:lnSpc>
                <a:spcPct val="90000"/>
              </a:lnSpc>
              <a:spcBef>
                <a:spcPts val="462"/>
              </a:spcBef>
              <a:buFont typeface="Wingdings" panose="05000000000000000000" pitchFamily="2" charset="2"/>
              <a:buChar char="v"/>
              <a:defRPr sz="3200">
                <a:solidFill>
                  <a:schemeClr val="bg1"/>
                </a:solidFill>
              </a:defRPr>
            </a:lvl3pPr>
            <a:lvl4pPr marL="1477145" indent="-211021" defTabSz="844083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>
                <a:solidFill>
                  <a:schemeClr val="lt1"/>
                </a:solidFill>
              </a:defRPr>
            </a:lvl4pPr>
            <a:lvl5pPr marL="1899186" indent="-211021" defTabSz="844083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>
                <a:solidFill>
                  <a:schemeClr val="lt1"/>
                </a:solidFill>
              </a:defRPr>
            </a:lvl5pPr>
            <a:lvl6pPr marL="2321227" indent="-211021" defTabSz="844083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>
                <a:solidFill>
                  <a:schemeClr val="lt1"/>
                </a:solidFill>
              </a:defRPr>
            </a:lvl6pPr>
            <a:lvl7pPr marL="2743269" indent="-211021" defTabSz="844083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>
                <a:solidFill>
                  <a:schemeClr val="lt1"/>
                </a:solidFill>
              </a:defRPr>
            </a:lvl7pPr>
            <a:lvl8pPr marL="3165310" indent="-211021" defTabSz="844083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>
                <a:solidFill>
                  <a:schemeClr val="lt1"/>
                </a:solidFill>
              </a:defRPr>
            </a:lvl8pPr>
            <a:lvl9pPr marL="3587351" indent="-211021" defTabSz="844083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>
                <a:solidFill>
                  <a:schemeClr val="lt1"/>
                </a:solidFill>
              </a:defRPr>
            </a:lvl9pPr>
          </a:lstStyle>
          <a:p>
            <a:pPr marL="457200" indent="-457200">
              <a:buFont typeface="Wingdings" panose="05000000000000000000" pitchFamily="2" charset="2"/>
              <a:buChar char="v"/>
            </a:pPr>
            <a:endParaRPr lang="si-LK" sz="2800" dirty="0"/>
          </a:p>
          <a:p>
            <a:pPr marL="1090262" lvl="1" indent="-457200">
              <a:buFont typeface="Wingdings" panose="05000000000000000000" pitchFamily="2" charset="2"/>
              <a:buChar char="v"/>
            </a:pPr>
            <a:r>
              <a:rPr lang="si-LK" sz="2800" dirty="0"/>
              <a:t>දේශීය/විදේශීය පිලිගන්නා සහතිකය</a:t>
            </a:r>
          </a:p>
          <a:p>
            <a:pPr lvl="1" indent="0">
              <a:buNone/>
            </a:pPr>
            <a:endParaRPr lang="si-LK" sz="2800" dirty="0"/>
          </a:p>
          <a:p>
            <a:pPr marL="1090262" lvl="1" indent="-457200">
              <a:buFont typeface="Wingdings" panose="05000000000000000000" pitchFamily="2" charset="2"/>
              <a:buChar char="v"/>
            </a:pPr>
            <a:r>
              <a:rPr lang="si-LK" sz="2800" dirty="0"/>
              <a:t>රැකියාවේ ස්ථිරත්වයට / උසස් වීම් ලබා ගැනීමට</a:t>
            </a:r>
          </a:p>
          <a:p>
            <a:pPr marL="1090262" lvl="1" indent="-457200">
              <a:buFont typeface="Wingdings" panose="05000000000000000000" pitchFamily="2" charset="2"/>
              <a:buChar char="v"/>
            </a:pPr>
            <a:r>
              <a:rPr lang="si-LK" sz="2800" dirty="0"/>
              <a:t>ඩිප්ලෝමා/උපාධිය දක්වා යාමේ හැකියාව</a:t>
            </a:r>
          </a:p>
          <a:p>
            <a:pPr lvl="1" indent="0">
              <a:buNone/>
            </a:pPr>
            <a:endParaRPr lang="si-LK" sz="2800" dirty="0"/>
          </a:p>
          <a:p>
            <a:pPr marL="1090262" lvl="1" indent="-457200">
              <a:buFont typeface="Wingdings" panose="05000000000000000000" pitchFamily="2" charset="2"/>
              <a:buChar char="v"/>
            </a:pPr>
            <a:r>
              <a:rPr lang="si-LK" sz="2800" dirty="0"/>
              <a:t>නිපුණතා ණය ව්‍යාපෘතියට සම්බන්ද වීමේ හැකියාව (රු.500</a:t>
            </a:r>
            <a:r>
              <a:rPr lang="en-GB" sz="2800" dirty="0"/>
              <a:t>,</a:t>
            </a:r>
            <a:r>
              <a:rPr lang="si-LK" sz="2800" dirty="0"/>
              <a:t>000/= දක්වා ණය මුදලක් වාර්ෂික </a:t>
            </a:r>
            <a:r>
              <a:rPr lang="en-US" sz="2800" dirty="0"/>
              <a:t>7</a:t>
            </a:r>
            <a:r>
              <a:rPr lang="si-LK" sz="2800" dirty="0"/>
              <a:t>% පොලියට)</a:t>
            </a:r>
          </a:p>
          <a:p>
            <a:pPr lvl="1" indent="0">
              <a:buNone/>
            </a:pPr>
            <a:endParaRPr lang="si-LK" sz="2800" dirty="0"/>
          </a:p>
          <a:p>
            <a:pPr marL="1090262" lvl="1" indent="-457200">
              <a:buFont typeface="Wingdings" panose="05000000000000000000" pitchFamily="2" charset="2"/>
              <a:buChar char="v"/>
            </a:pPr>
            <a:r>
              <a:rPr lang="si-LK" sz="2800" dirty="0"/>
              <a:t>ඇගයීම් නිලධාරීන්(</a:t>
            </a:r>
            <a:r>
              <a:rPr lang="en-US" sz="2800" dirty="0"/>
              <a:t>Assessor) </a:t>
            </a:r>
            <a:r>
              <a:rPr lang="si-LK" sz="2800" dirty="0"/>
              <a:t>බවට පත්වීමේ හැකියාව</a:t>
            </a:r>
          </a:p>
          <a:p>
            <a:pPr lvl="1" indent="0">
              <a:buNone/>
            </a:pPr>
            <a:endParaRPr lang="si-LK" sz="2800" dirty="0"/>
          </a:p>
          <a:p>
            <a:pPr marL="1090262" lvl="1" indent="-457200">
              <a:buFont typeface="Wingdings" panose="05000000000000000000" pitchFamily="2" charset="2"/>
              <a:buChar char="v"/>
            </a:pPr>
            <a:r>
              <a:rPr lang="si-LK" sz="2800" dirty="0"/>
              <a:t>අනාගත ව්‍යාපාරික අභියෝග වලට මුහුන දීමේ හැකියාව </a:t>
            </a:r>
          </a:p>
          <a:p>
            <a:endParaRPr lang="si-LK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0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1"/>
            <a:ext cx="7010400" cy="6096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NVQ (RPL) </a:t>
            </a:r>
            <a:r>
              <a:rPr lang="si-LK" sz="3600" dirty="0"/>
              <a:t>සදහා ක්‍රියාවලිය 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2743200" y="892601"/>
            <a:ext cx="3505200" cy="482954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 marL="2171700" lvl="4" indent="-342900">
              <a:buFont typeface="Wingdings" panose="05000000000000000000" pitchFamily="2" charset="2"/>
              <a:buChar char="v"/>
              <a:defRPr sz="2400" b="1"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si-LK" sz="3200" dirty="0"/>
              <a:t>ලියාපදිංචිය 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424472" y="2934129"/>
            <a:ext cx="7067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dirty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43200" y="3581400"/>
            <a:ext cx="3505200" cy="384955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 marL="2171700" lvl="4" indent="-342900">
              <a:buFont typeface="Wingdings" panose="05000000000000000000" pitchFamily="2" charset="2"/>
              <a:buChar char="v"/>
              <a:defRPr sz="2400" b="1"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si-LK" sz="3200" dirty="0"/>
              <a:t>පෙර ඇගයීම  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4766884"/>
            <a:ext cx="3505200" cy="414716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 marL="2171700" lvl="4" indent="-342900">
              <a:buFont typeface="Wingdings" panose="05000000000000000000" pitchFamily="2" charset="2"/>
              <a:buChar char="v"/>
              <a:defRPr sz="2400" b="1"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si-LK" sz="3200" dirty="0"/>
              <a:t>අවසන් ඇගයීම  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447800" y="5849875"/>
            <a:ext cx="6172200" cy="925578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 marL="2171700" lvl="4" indent="-342900">
              <a:buFont typeface="Wingdings" panose="05000000000000000000" pitchFamily="2" charset="2"/>
              <a:buChar char="v"/>
              <a:defRPr sz="2400" b="1"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si-LK" sz="3200" dirty="0"/>
              <a:t>  නිපුණ අයදුම්කරුවන් සදහා සහතික පත්‍ර නිකුත් කිරීම </a:t>
            </a:r>
            <a:endParaRPr lang="en-US" sz="3200" dirty="0"/>
          </a:p>
        </p:txBody>
      </p:sp>
      <p:sp>
        <p:nvSpPr>
          <p:cNvPr id="8" name="Down Arrow 7"/>
          <p:cNvSpPr/>
          <p:nvPr/>
        </p:nvSpPr>
        <p:spPr>
          <a:xfrm>
            <a:off x="4419600" y="1550859"/>
            <a:ext cx="228600" cy="582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419600" y="4191000"/>
            <a:ext cx="228600" cy="509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419600" y="5249320"/>
            <a:ext cx="228600" cy="6005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86000" y="2209800"/>
            <a:ext cx="4419600" cy="551646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 marL="2171700" lvl="4" indent="-342900">
              <a:buFont typeface="Wingdings" panose="05000000000000000000" pitchFamily="2" charset="2"/>
              <a:buChar char="v"/>
              <a:defRPr sz="2400" b="1"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si-LK" sz="3200" dirty="0"/>
              <a:t>න්‍යායික පරීක්ෂණය  </a:t>
            </a:r>
            <a:endParaRPr lang="en-US" sz="3200" dirty="0"/>
          </a:p>
        </p:txBody>
      </p:sp>
      <p:sp>
        <p:nvSpPr>
          <p:cNvPr id="13" name="Down Arrow 12"/>
          <p:cNvSpPr/>
          <p:nvPr/>
        </p:nvSpPr>
        <p:spPr>
          <a:xfrm>
            <a:off x="4419600" y="2895600"/>
            <a:ext cx="228600" cy="582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6019800" cy="1325563"/>
          </a:xfrm>
        </p:spPr>
        <p:txBody>
          <a:bodyPr>
            <a:normAutofit/>
          </a:bodyPr>
          <a:lstStyle/>
          <a:p>
            <a:r>
              <a:rPr lang="si-LK" sz="3200" dirty="0"/>
              <a:t>න්‍යායික  පරීක්ෂණය සදහා වෘත්තීන්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6764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400" dirty="0"/>
              <a:t>1. 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0" y="1477964"/>
            <a:ext cx="9144000" cy="5380036"/>
          </a:xfrm>
          <a:prstGeom prst="rect">
            <a:avLst/>
          </a:prstGeom>
          <a:solidFill>
            <a:srgbClr val="781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රූපලාවන්‍ය ශිල්පී 	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කේෂාලංකරණ ශිල්පී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සැලසුම් ශිල්පී 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ශීතකරණ සහ වායුසමීකරණ ශිල්පී 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පෙර පාසල් ගුරුවරිය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මෝටර් රථ කාර්මික ශිල්පී 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විදුලි කාර්මික ශිල්පී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තොරතුරු සහ සන්නිවේදන තාක්ෂණ ශිල්පී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හෙද සහායක ශිල්පී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බේකරි ශිල්පී 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සුපවේදී  	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ප්‍රමාණ සමීක්ෂණ සහායක</a:t>
            </a:r>
          </a:p>
          <a:p>
            <a:pPr marL="2171700" lvl="4" indent="-342900">
              <a:buFont typeface="Wingdings" panose="05000000000000000000" pitchFamily="2" charset="2"/>
              <a:buChar char="v"/>
            </a:pPr>
            <a:r>
              <a:rPr lang="si-LK" sz="2400" dirty="0"/>
              <a:t>ගොඩනැගිලි ඉදිකිරීම් සුපරීක්ෂක 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659-E3DB-4355-B051-364D348A4B9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405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2537</TotalTime>
  <Words>1490</Words>
  <Application>Microsoft Office PowerPoint</Application>
  <PresentationFormat>On-screen Show (4:3)</PresentationFormat>
  <Paragraphs>153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Elephant</vt:lpstr>
      <vt:lpstr>FMBindumathi</vt:lpstr>
      <vt:lpstr>Iskoola Pota</vt:lpstr>
      <vt:lpstr>Tahoma</vt:lpstr>
      <vt:lpstr>Times New Roman</vt:lpstr>
      <vt:lpstr>Wingdings</vt:lpstr>
      <vt:lpstr>1_Office Theme</vt:lpstr>
      <vt:lpstr> ජාතික ආධුනිකත්ව සහ කාර්මික පුහුණු කිරීම් අධිකාරිය  NAITA </vt:lpstr>
      <vt:lpstr>PowerPoint Presentation</vt:lpstr>
      <vt:lpstr>       NVQ ලබාගත හැකි ක්‍රම තුනකි</vt:lpstr>
      <vt:lpstr>PowerPoint Presentation</vt:lpstr>
      <vt:lpstr>NVQ LEVELS</vt:lpstr>
      <vt:lpstr>PowerPoint Presentation</vt:lpstr>
      <vt:lpstr>NVQ සහතික ලාභී ඔබට ලැබෙන වාසි</vt:lpstr>
      <vt:lpstr>NVQ (RPL) සදහා ක්‍රියාවලිය </vt:lpstr>
      <vt:lpstr>න්‍යායික  පරීක්ෂණය සදහා වෘත්තීන් </vt:lpstr>
      <vt:lpstr>NVQ (RPL) ඇගයීම් පරීක්ෂණය සදහා ලියාපදිංචි වීමට නම් </vt:lpstr>
      <vt:lpstr>NVQ (RPL) සදහා ගෙවීම් කල යුතු ආකාරය </vt:lpstr>
      <vt:lpstr>NVQ(RPL) ඉල්ලුම් කිරීමට අවශ්‍ය නිවැරදිව ලේඛණ</vt:lpstr>
      <vt:lpstr>නිවැරදි සේවා සහතිකයක් සදහා උඨෘතයක් පමණි </vt:lpstr>
      <vt:lpstr>PowerPoint Presentation</vt:lpstr>
      <vt:lpstr>PowerPoint Presentation</vt:lpstr>
      <vt:lpstr> අයදුම්පත් යොමු කිරීම</vt:lpstr>
      <vt:lpstr>PowerPoint Presentation</vt:lpstr>
      <vt:lpstr>PowerPoint Presentation</vt:lpstr>
      <vt:lpstr>Pre Assessment</vt:lpstr>
      <vt:lpstr>Certificate Awarding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Kumarasiri</dc:creator>
  <cp:lastModifiedBy>Lahiru</cp:lastModifiedBy>
  <cp:revision>259</cp:revision>
  <dcterms:created xsi:type="dcterms:W3CDTF">2018-09-28T17:53:11Z</dcterms:created>
  <dcterms:modified xsi:type="dcterms:W3CDTF">2023-10-19T17:26:31Z</dcterms:modified>
</cp:coreProperties>
</file>